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9" r:id="rId3"/>
    <p:sldId id="274" r:id="rId4"/>
    <p:sldId id="258" r:id="rId5"/>
    <p:sldId id="266" r:id="rId6"/>
    <p:sldId id="267" r:id="rId7"/>
    <p:sldId id="262" r:id="rId8"/>
    <p:sldId id="257" r:id="rId9"/>
    <p:sldId id="268" r:id="rId10"/>
    <p:sldId id="264" r:id="rId11"/>
    <p:sldId id="272" r:id="rId12"/>
    <p:sldId id="271" r:id="rId13"/>
    <p:sldId id="260" r:id="rId14"/>
    <p:sldId id="270" r:id="rId15"/>
    <p:sldId id="265" r:id="rId16"/>
    <p:sldId id="259" r:id="rId17"/>
    <p:sldId id="261" r:id="rId18"/>
    <p:sldId id="273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0"/>
  </p:normalViewPr>
  <p:slideViewPr>
    <p:cSldViewPr showGuides="1">
      <p:cViewPr varScale="1">
        <p:scale>
          <a:sx n="85" d="100"/>
          <a:sy n="85" d="100"/>
        </p:scale>
        <p:origin x="-7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EB04A-5566-4E6A-A3EF-7C9501EF1094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BE023-EA52-41EA-AE76-FA875D4A9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BE023-EA52-41EA-AE76-FA875D4A990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>
            <a:lvl1pPr>
              <a:defRPr sz="2400">
                <a:latin typeface="Comic Sans MS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Rural Transit Systems for Byways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F9581-E051-4C68-8826-1DAC214E0A51}" type="datetimeFigureOut">
              <a:rPr lang="en-US" smtClean="0"/>
              <a:pPr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8A0BF-7A15-4AD2-A444-0975B22B87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ccog.net/" TargetMode="External"/><Relationship Id="rId3" Type="http://schemas.openxmlformats.org/officeDocument/2006/relationships/hyperlink" Target="http://www.hcpcme.org/" TargetMode="External"/><Relationship Id="rId7" Type="http://schemas.openxmlformats.org/officeDocument/2006/relationships/hyperlink" Target="http://www.downeastexplorer.org/" TargetMode="External"/><Relationship Id="rId2" Type="http://schemas.openxmlformats.org/officeDocument/2006/relationships/hyperlink" Target="mailto:jfisher@hcpcm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lackwoodsbyway.org/" TargetMode="External"/><Relationship Id="rId5" Type="http://schemas.openxmlformats.org/officeDocument/2006/relationships/hyperlink" Target="http://www.schoodicbyway.org/" TargetMode="External"/><Relationship Id="rId10" Type="http://schemas.openxmlformats.org/officeDocument/2006/relationships/image" Target="../media/image6.jpeg"/><Relationship Id="rId4" Type="http://schemas.openxmlformats.org/officeDocument/2006/relationships/hyperlink" Target="http://www.acadiabyway.org/" TargetMode="External"/><Relationship Id="rId9" Type="http://schemas.openxmlformats.org/officeDocument/2006/relationships/hyperlink" Target="http://www.maine.gov/mdo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Transit and Scenic Byways </a:t>
            </a:r>
            <a:br>
              <a:rPr lang="en-US" dirty="0" smtClean="0"/>
            </a:br>
            <a:r>
              <a:rPr lang="en-US" dirty="0" smtClean="0"/>
              <a:t>Acadia and Schoodic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Presentation by Jim Fisher, PhD, AICP</a:t>
            </a:r>
          </a:p>
          <a:p>
            <a:r>
              <a:rPr lang="en-US" dirty="0" smtClean="0"/>
              <a:t>Hancock County Planning Commission</a:t>
            </a:r>
          </a:p>
          <a:p>
            <a:r>
              <a:rPr lang="en-US" dirty="0" smtClean="0"/>
              <a:t>Maine</a:t>
            </a:r>
          </a:p>
          <a:p>
            <a:r>
              <a:rPr lang="en-US" dirty="0" smtClean="0"/>
              <a:t>January 12, 2011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876800"/>
            <a:ext cx="2247900" cy="172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8600"/>
            <a:ext cx="2743200" cy="197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Owner\Documents\Transportation\Transit\DTI\bmp\buses-Ed Twill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105400"/>
            <a:ext cx="2286000" cy="1524440"/>
          </a:xfrm>
          <a:prstGeom prst="rect">
            <a:avLst/>
          </a:prstGeom>
          <a:noFill/>
        </p:spPr>
      </p:pic>
      <p:pic>
        <p:nvPicPr>
          <p:cNvPr id="7" name="Picture 6" descr="bywaybroch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228600"/>
            <a:ext cx="1295400" cy="27111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28600"/>
            <a:ext cx="1676400" cy="177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SB Logo_Color_Mas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96200" y="2514600"/>
            <a:ext cx="1174482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Promotion – on the Web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85974"/>
            <a:ext cx="6400800" cy="568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4267200" cy="487362"/>
          </a:xfrm>
        </p:spPr>
        <p:txBody>
          <a:bodyPr/>
          <a:lstStyle/>
          <a:p>
            <a:r>
              <a:rPr lang="en-US" dirty="0" smtClean="0"/>
              <a:t>Promotion: Island </a:t>
            </a:r>
            <a:r>
              <a:rPr lang="en-US" dirty="0" smtClean="0"/>
              <a:t>Explorer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981950" cy="568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/>
          <p:nvPr/>
        </p:nvSpPr>
        <p:spPr>
          <a:xfrm>
            <a:off x="4572000" y="5943600"/>
            <a:ext cx="1295400" cy="685800"/>
          </a:xfrm>
          <a:prstGeom prst="fram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5791200" y="4572000"/>
            <a:ext cx="1295400" cy="685800"/>
          </a:xfrm>
          <a:prstGeom prst="fram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4800600" y="1143000"/>
            <a:ext cx="609600" cy="457200"/>
          </a:xfrm>
          <a:prstGeom prst="fram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4724400" y="1752600"/>
            <a:ext cx="685800" cy="457200"/>
          </a:xfrm>
          <a:prstGeom prst="fram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5943600" y="2286000"/>
            <a:ext cx="609600" cy="457200"/>
          </a:xfrm>
          <a:prstGeom prst="fram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81517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Takes Partners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Price: Island Explorer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7886700" cy="57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 – Intelligent Transportation Systems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838200"/>
            <a:ext cx="37591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Owner\Documents\Transportation\Transit\DTI\bmp\itssig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3810000"/>
            <a:ext cx="3759201" cy="2819400"/>
          </a:xfrm>
          <a:prstGeom prst="rect">
            <a:avLst/>
          </a:prstGeom>
          <a:noFill/>
        </p:spPr>
      </p:pic>
      <p:pic>
        <p:nvPicPr>
          <p:cNvPr id="2052" name="Picture 4" descr="C:\Users\Owner\Documents\Transportation\Transit\DTI\bmp\buses-Ed Twill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838200"/>
            <a:ext cx="4113615" cy="2743200"/>
          </a:xfrm>
          <a:prstGeom prst="rect">
            <a:avLst/>
          </a:prstGeom>
          <a:noFill/>
        </p:spPr>
      </p:pic>
      <p:sp>
        <p:nvSpPr>
          <p:cNvPr id="7" name="Frame 6"/>
          <p:cNvSpPr/>
          <p:nvPr/>
        </p:nvSpPr>
        <p:spPr>
          <a:xfrm>
            <a:off x="3200400" y="2057400"/>
            <a:ext cx="914400" cy="68580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" y="3657600"/>
            <a:ext cx="3931920" cy="30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87362"/>
          </a:xfrm>
        </p:spPr>
        <p:txBody>
          <a:bodyPr/>
          <a:lstStyle/>
          <a:p>
            <a:r>
              <a:rPr lang="en-US" dirty="0" smtClean="0"/>
              <a:t>Ridership: 2010</a:t>
            </a:r>
            <a:endParaRPr lang="en-US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52400" y="1058317"/>
            <a:ext cx="4114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This 12th season was a record setting year for the Island Explorer project. 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34950" marR="0" lvl="0" indent="-234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Island Explorer buses carried 412,132 riders in 2010. This is 13% higher than 2009, and 2% higher than 2008.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 increase in fall cruise ship riders during the past two seasons is what pushed 2010 higher than 2008. 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Fall ridership in 2010 was 4% higher than fall ridership in 2009, and 31% higher than fall ridership in 2008. </a:t>
            </a:r>
          </a:p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 the summer of 2010, the Island Explorer total was 338,223, the daily average was 4,832, and the one-day peak was 8,010.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 the fall of 2010, the total was 73,909, the daily average was 1,895, and the one-day peak was 3,139.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Use of the Bicycle Express in 2010 increased 9% over 2009. Use of the summer-only Schoodic bus increased 65%.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733800"/>
            <a:ext cx="420506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838200"/>
            <a:ext cx="392140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Placement: Schoodic Shuttle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531937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066800"/>
            <a:ext cx="5113338" cy="540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725" y="2633663"/>
            <a:ext cx="2114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urved Connector 6"/>
          <p:cNvCxnSpPr/>
          <p:nvPr/>
        </p:nvCxnSpPr>
        <p:spPr>
          <a:xfrm>
            <a:off x="2286000" y="4419600"/>
            <a:ext cx="990600" cy="2286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Promotion: Regional Transit System</a:t>
            </a:r>
            <a:br>
              <a:rPr lang="en-US" dirty="0" smtClean="0"/>
            </a:br>
            <a:r>
              <a:rPr lang="en-US" dirty="0" smtClean="0"/>
              <a:t>Broad but Shallow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7924800" cy="56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Promotion: Regional Bus Service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01925"/>
            <a:ext cx="3962401" cy="584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144" y="762000"/>
            <a:ext cx="4066655" cy="594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Placement: Ellsworth STAR Center</a:t>
            </a:r>
            <a:endParaRPr lang="en-US" dirty="0"/>
          </a:p>
        </p:txBody>
      </p:sp>
      <p:pic>
        <p:nvPicPr>
          <p:cNvPr id="3" name="Picture 2" descr="EllsworthStarCenterLandscape091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3897" y="952500"/>
            <a:ext cx="3376137" cy="5219700"/>
          </a:xfrm>
          <a:prstGeom prst="rect">
            <a:avLst/>
          </a:prstGeom>
        </p:spPr>
      </p:pic>
      <p:pic>
        <p:nvPicPr>
          <p:cNvPr id="4" name="Picture 3" descr="Logo_Jef_081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667000"/>
            <a:ext cx="4709763" cy="35935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788" y="762000"/>
            <a:ext cx="14930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216" y="762000"/>
            <a:ext cx="11467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792480"/>
            <a:ext cx="22244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9144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Fisher, </a:t>
            </a:r>
            <a:r>
              <a:rPr lang="en-US" dirty="0" smtClean="0"/>
              <a:t>PhD, AICP</a:t>
            </a:r>
            <a:endParaRPr lang="en-US" dirty="0" smtClean="0"/>
          </a:p>
          <a:p>
            <a:r>
              <a:rPr lang="en-US" dirty="0" smtClean="0"/>
              <a:t>Hancock County Planning Commission</a:t>
            </a:r>
          </a:p>
          <a:p>
            <a:r>
              <a:rPr lang="en-US" dirty="0" smtClean="0"/>
              <a:t>395 State Street</a:t>
            </a:r>
          </a:p>
          <a:p>
            <a:r>
              <a:rPr lang="en-US" dirty="0" smtClean="0"/>
              <a:t>Ellsworth, ME 04605</a:t>
            </a:r>
          </a:p>
          <a:p>
            <a:r>
              <a:rPr lang="en-US" dirty="0" smtClean="0"/>
              <a:t>(207 667-7131 / (207) 667-2099 (fax)</a:t>
            </a:r>
          </a:p>
          <a:p>
            <a:r>
              <a:rPr lang="en-US" u="sng" dirty="0" smtClean="0">
                <a:hlinkClick r:id="rId2"/>
              </a:rPr>
              <a:t>jfisher@hcpcme.org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048000"/>
          <a:ext cx="6096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Transportation Services</a:t>
                      </a:r>
                    </a:p>
                    <a:p>
                      <a:r>
                        <a:rPr lang="en-US" b="0" dirty="0" smtClean="0">
                          <a:hlinkClick r:id="rId3"/>
                        </a:rPr>
                        <a:t>www.exploreacadia.com</a:t>
                      </a:r>
                    </a:p>
                    <a:p>
                      <a:r>
                        <a:rPr lang="en-US" b="0" dirty="0" smtClean="0">
                          <a:hlinkClick r:id="rId3"/>
                        </a:rPr>
                        <a:t>www.downeasttrans.org</a:t>
                      </a:r>
                      <a:endParaRPr lang="en-US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Byways</a:t>
                      </a:r>
                    </a:p>
                    <a:p>
                      <a:r>
                        <a:rPr lang="en-US" b="0" dirty="0" smtClean="0">
                          <a:hlinkClick r:id="rId4"/>
                        </a:rPr>
                        <a:t>www.acadiabyway.org</a:t>
                      </a:r>
                      <a:endParaRPr lang="en-US" b="0" dirty="0" smtClean="0"/>
                    </a:p>
                    <a:p>
                      <a:r>
                        <a:rPr lang="en-US" b="0" dirty="0" smtClean="0">
                          <a:hlinkClick r:id="rId5"/>
                        </a:rPr>
                        <a:t>www.schoodicbyway.org</a:t>
                      </a:r>
                      <a:endParaRPr lang="en-US" b="0" dirty="0" smtClean="0"/>
                    </a:p>
                    <a:p>
                      <a:r>
                        <a:rPr lang="en-US" b="0" dirty="0" smtClean="0">
                          <a:hlinkClick r:id="rId6"/>
                        </a:rPr>
                        <a:t>www.blackwoodsbyway.org</a:t>
                      </a:r>
                      <a:endParaRPr lang="en-US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Tourism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7"/>
                        </a:rPr>
                        <a:t>www.downeastacadia.com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7"/>
                        </a:rPr>
                        <a:t>www.downeastexplorer.org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Planning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hlinkClick r:id="rId3"/>
                        </a:rPr>
                        <a:t>www.hcpcme.org</a:t>
                      </a:r>
                      <a:endParaRPr lang="en-US" dirty="0" smtClean="0"/>
                    </a:p>
                    <a:p>
                      <a:r>
                        <a:rPr lang="en-US" dirty="0" smtClean="0">
                          <a:hlinkClick r:id="rId8"/>
                        </a:rPr>
                        <a:t>www.wccog.net</a:t>
                      </a:r>
                      <a:endParaRPr lang="en-US" dirty="0" smtClean="0"/>
                    </a:p>
                    <a:p>
                      <a:r>
                        <a:rPr lang="en-US" dirty="0" smtClean="0">
                          <a:hlinkClick r:id="rId9"/>
                        </a:rPr>
                        <a:t>www.maine.gov/mdot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MSB Logo_Color_Mast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914400"/>
            <a:ext cx="1174482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Downeast Maine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19250"/>
            <a:ext cx="32194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533650"/>
            <a:ext cx="476250" cy="42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29050"/>
            <a:ext cx="58615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5910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724025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ame 7"/>
          <p:cNvSpPr/>
          <p:nvPr/>
        </p:nvSpPr>
        <p:spPr>
          <a:xfrm>
            <a:off x="1981200" y="3486150"/>
            <a:ext cx="1752600" cy="1485900"/>
          </a:xfrm>
          <a:prstGeom prst="fram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Trail of Two Byways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371601"/>
            <a:ext cx="4246225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4208463" cy="427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315200" cy="576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Hancock County Scenic Byways</a:t>
            </a:r>
            <a:endParaRPr lang="en-US" dirty="0"/>
          </a:p>
        </p:txBody>
      </p:sp>
      <p:pic>
        <p:nvPicPr>
          <p:cNvPr id="7170" name="Picture 2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33267" y="3629858"/>
            <a:ext cx="320852" cy="322263"/>
          </a:xfrm>
          <a:prstGeom prst="rect">
            <a:avLst/>
          </a:prstGeom>
          <a:noFill/>
          <a:scene3d>
            <a:camera prst="orthographicFront">
              <a:rot lat="0" lon="0" rev="18600000"/>
            </a:camera>
            <a:lightRig rig="threePt" dir="t"/>
          </a:scene3d>
        </p:spPr>
      </p:pic>
      <p:pic>
        <p:nvPicPr>
          <p:cNvPr id="7" name="Picture 2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81400" y="4468058"/>
            <a:ext cx="320852" cy="322263"/>
          </a:xfrm>
          <a:prstGeom prst="rect">
            <a:avLst/>
          </a:prstGeom>
          <a:noFill/>
          <a:scene3d>
            <a:camera prst="orthographicFront">
              <a:rot lat="21428059" lon="11045937" rev="2093875"/>
            </a:camera>
            <a:lightRig rig="threePt" dir="t"/>
          </a:scene3d>
        </p:spPr>
      </p:pic>
      <p:pic>
        <p:nvPicPr>
          <p:cNvPr id="9" name="Picture 2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24400" y="4343400"/>
            <a:ext cx="320852" cy="322263"/>
          </a:xfrm>
          <a:prstGeom prst="rect">
            <a:avLst/>
          </a:prstGeom>
          <a:noFill/>
          <a:scene3d>
            <a:camera prst="orthographicFront">
              <a:rot lat="0" lon="0" rev="18600000"/>
            </a:camera>
            <a:lightRig rig="threePt" dir="t"/>
          </a:scene3d>
        </p:spPr>
      </p:pic>
      <p:pic>
        <p:nvPicPr>
          <p:cNvPr id="10" name="Picture 9" descr="bywaybroch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914400"/>
            <a:ext cx="1295400" cy="2711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2106 L 0.00121 0.0574 L 0.02239 0.05578 L 0.04201 0.04166 L 0.04601 0.0243 L 0.06163 0.02268 L 0.0776 0.03472 L 0.09462 0.0331 L 0.11441 0.0331 L 0.12083 0.04166 L 0.11962 0.0625 L 0.13941 0.08148 L 0.15121 0.1125 L 0.16701 0.12129 L 0.17361 0.13194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02309 0.01458 L -0.02431 0.0618 L -0.02691 0.10393 L -0.02691 0.1169 L -0.03299 0.15926 L -0.06215 0.14467 L -0.06944 0.11528 L -0.08177 0.0618 L -0.09392 0.01458 L -0.10972 0.00648 L -0.12309 0.02755 L -0.11944 0.08935 L -0.11337 0.16088 " pathEditMode="relative" ptsTypes="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C 0.00573 0.00764 0.0125 0.01343 0.01823 0.02107 C 0.02552 0.05024 0.02066 0.02732 0.02188 0.0926 C 0.02084 0.10047 0.02188 0.11389 0.01337 0.11389 C 0.01216 0.11389 0.0158 0.11274 0.01702 0.11204 C 0.01823 0.11111 0.01945 0.10996 0.02066 0.1088 C 0.02153 0.10556 0.02222 0.10232 0.02309 0.09908 C 0.02344 0.09746 0.02431 0.09422 0.02431 0.09422 C 0.02396 0.08936 0.02431 0.08426 0.02309 0.07963 C 0.0217 0.07431 0.01841 0.07037 0.01702 0.06505 C 0.02032 0.05162 0.02604 0.05255 0.03525 0.05047 C 0.04184 0.04236 0.04132 0.04375 0.03907 0.02755 C 0.03854 0.02408 0.03663 0.01783 0.03663 0.01783 C 0.03698 0.01574 0.03941 0.01204 0.03785 0.01135 C 0.0349 0.00973 0.02604 0.01806 0.02309 0.01945 C 0.01285 0.01713 0.00591 0.01389 -0.00243 0.00649 C -0.00399 0.0051 -0.00087 0.00209 -1.11111E-6 -7.40741E-7 Z " pathEditMode="relative" ptsTypes="fffffffffffffffff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Customers: RV Operators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09447"/>
            <a:ext cx="3886200" cy="251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48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Customers: Overnight Tourists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895600"/>
            <a:ext cx="3004887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Customers: Commuters</a:t>
            </a:r>
            <a:endParaRPr lang="en-US" dirty="0"/>
          </a:p>
        </p:txBody>
      </p:sp>
      <p:pic>
        <p:nvPicPr>
          <p:cNvPr id="4098" name="Picture 2" descr="C:\Users\Owner\Documents\Transportation\Transit\DTI\bmp\jaxempz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66800"/>
            <a:ext cx="3962707" cy="513397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3739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renton2003trafficcount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0386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Customers: Car Free Visitors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5732463" cy="571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868897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971800"/>
            <a:ext cx="1800226" cy="143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586" y="4114800"/>
            <a:ext cx="1552389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572000"/>
            <a:ext cx="3200400" cy="213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Customers: Day Users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719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referred Alternative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13296"/>
            <a:ext cx="3810000" cy="2955073"/>
          </a:xfrm>
          <a:prstGeom prst="rect">
            <a:avLst/>
          </a:prstGeom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1999"/>
            <a:ext cx="3505200" cy="558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155</Words>
  <Application>Microsoft Office PowerPoint</Application>
  <PresentationFormat>On-screen Show (4:3)</PresentationFormat>
  <Paragraphs>52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Transit and Scenic Byways  Acadia and Schoodic</vt:lpstr>
      <vt:lpstr>Downeast Maine</vt:lpstr>
      <vt:lpstr>A Trail of Two Byways</vt:lpstr>
      <vt:lpstr>Hancock County Scenic Byways</vt:lpstr>
      <vt:lpstr>Customers: RV Operators</vt:lpstr>
      <vt:lpstr>Customers: Overnight Tourists</vt:lpstr>
      <vt:lpstr>Customers: Commuters</vt:lpstr>
      <vt:lpstr>Customers: Car Free Visitors</vt:lpstr>
      <vt:lpstr>Customers: Day Users</vt:lpstr>
      <vt:lpstr>Promotion – on the Web</vt:lpstr>
      <vt:lpstr>Promotion: Island Explorer</vt:lpstr>
      <vt:lpstr>Price: Island Explorer</vt:lpstr>
      <vt:lpstr>Placement – Intelligent Transportation Systems</vt:lpstr>
      <vt:lpstr>Ridership: 2010</vt:lpstr>
      <vt:lpstr>Placement: Schoodic Shuttle</vt:lpstr>
      <vt:lpstr>Promotion: Regional Transit System Broad but Shallow</vt:lpstr>
      <vt:lpstr>Promotion: Regional Bus Service</vt:lpstr>
      <vt:lpstr>Placement: Ellsworth STAR Center</vt:lpstr>
      <vt:lpstr>Contact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Fisher</dc:creator>
  <cp:lastModifiedBy>Jim Fisher</cp:lastModifiedBy>
  <cp:revision>60</cp:revision>
  <dcterms:created xsi:type="dcterms:W3CDTF">2011-01-05T14:35:55Z</dcterms:created>
  <dcterms:modified xsi:type="dcterms:W3CDTF">2011-01-06T16:49:24Z</dcterms:modified>
</cp:coreProperties>
</file>